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303" r:id="rId2"/>
    <p:sldId id="288" r:id="rId3"/>
    <p:sldId id="289" r:id="rId4"/>
    <p:sldId id="307" r:id="rId5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75AD"/>
    <a:srgbClr val="094183"/>
    <a:srgbClr val="F2F2F1"/>
    <a:srgbClr val="E4E5E3"/>
    <a:srgbClr val="32AF7F"/>
    <a:srgbClr val="7FC077"/>
    <a:srgbClr val="0094A0"/>
    <a:srgbClr val="00B6E0"/>
    <a:srgbClr val="8FE3BF"/>
    <a:srgbClr val="103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5"/>
    <p:restoredTop sz="64457"/>
  </p:normalViewPr>
  <p:slideViewPr>
    <p:cSldViewPr snapToGrid="0" snapToObjects="1">
      <p:cViewPr varScale="1">
        <p:scale>
          <a:sx n="154" d="100"/>
          <a:sy n="154" d="100"/>
        </p:scale>
        <p:origin x="208" y="7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33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819F01-0071-E849-9C89-EB8BCC834615}" type="datetimeFigureOut">
              <a:rPr lang="en-US"/>
              <a:pPr>
                <a:defRPr/>
              </a:pPr>
              <a:t>5/25/21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5339434-EF11-DA4F-9B51-8FCDC4B3F4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89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2AB344B-26A0-9A4D-B6ED-92773CD2BC17}" type="datetimeFigureOut">
              <a:rPr lang="en-US"/>
              <a:pPr>
                <a:defRPr/>
              </a:pPr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928440E-6AA8-7047-8480-A1208D557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273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SA4: statistical area level4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8440E-6AA8-7047-8480-A1208D5577A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24574" y="2396760"/>
            <a:ext cx="3449558" cy="1435344"/>
          </a:xfrm>
        </p:spPr>
        <p:txBody>
          <a:bodyPr lIns="0" tIns="0" rIns="0" bIns="0" anchor="t" anchorCtr="0"/>
          <a:lstStyle>
            <a:lvl1pPr marL="6350" indent="-6350">
              <a:lnSpc>
                <a:spcPts val="3400"/>
              </a:lnSpc>
              <a:tabLst/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</a:lstStyle>
          <a:p>
            <a:r>
              <a:rPr lang="en-AU" dirty="0"/>
              <a:t>CLICK TO EDIT </a:t>
            </a:r>
            <a:br>
              <a:rPr lang="en-AU" dirty="0"/>
            </a:br>
            <a:r>
              <a:rPr lang="en-AU" dirty="0"/>
              <a:t>MASTER TITLE STYLE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724575" y="3980271"/>
            <a:ext cx="3875338" cy="396287"/>
          </a:xfrm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23520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311" y="1395248"/>
            <a:ext cx="3105807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3673475" y="1395248"/>
            <a:ext cx="5171314" cy="285869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806F5A-1A19-4650-AA9A-9F3916775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6FCE5A5-7CC7-42D9-AA2C-3C0BE853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1375613"/>
            <a:ext cx="2950072" cy="3219009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2700000" scaled="1"/>
            <a:tileRect/>
          </a:gradFill>
        </p:spPr>
        <p:txBody>
          <a:bodyPr vert="eaVert" lIns="180000" tIns="180000" rIns="180000" bIns="18000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76ED8-2B7A-4FAB-B52A-8C2B31009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40D0A04-4809-4758-999C-36FB4CD9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6143085" y="2099781"/>
            <a:ext cx="4561456" cy="901936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5310" y="182881"/>
            <a:ext cx="3457681" cy="2528477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2700000" scaled="1"/>
            <a:tileRect/>
          </a:gradFill>
        </p:spPr>
        <p:txBody>
          <a:bodyPr vert="eaVert" lIns="180000" tIns="180000" rIns="180000" bIns="18000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 rot="5400000">
            <a:off x="7603707" y="894953"/>
            <a:ext cx="1634883" cy="5933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24574" y="2396760"/>
            <a:ext cx="3449558" cy="1435344"/>
          </a:xfrm>
        </p:spPr>
        <p:txBody>
          <a:bodyPr lIns="0" tIns="0" rIns="0" bIns="0" anchor="t" anchorCtr="0"/>
          <a:lstStyle>
            <a:lvl1pPr marL="6350" indent="-6350">
              <a:lnSpc>
                <a:spcPts val="3400"/>
              </a:lnSpc>
              <a:tabLst/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</a:lstStyle>
          <a:p>
            <a:r>
              <a:rPr lang="en-AU" dirty="0"/>
              <a:t>CLICK TO EDIT </a:t>
            </a:r>
            <a:br>
              <a:rPr lang="en-AU" dirty="0"/>
            </a:br>
            <a:r>
              <a:rPr lang="en-AU" dirty="0"/>
              <a:t>MASTER TITLE STYLE</a:t>
            </a:r>
            <a:endParaRPr lang="en-US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724575" y="3980271"/>
            <a:ext cx="3875338" cy="396287"/>
          </a:xfrm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717598" y="3980271"/>
            <a:ext cx="3875338" cy="396287"/>
          </a:xfrm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24573" y="2396760"/>
            <a:ext cx="4182473" cy="1463264"/>
          </a:xfrm>
        </p:spPr>
        <p:txBody>
          <a:bodyPr lIns="0" tIns="0" rIns="0" bIns="0" anchor="t" anchorCtr="0"/>
          <a:lstStyle>
            <a:lvl1pPr marL="6350" indent="-6350">
              <a:lnSpc>
                <a:spcPts val="3400"/>
              </a:lnSpc>
              <a:tabLst/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</a:lstStyle>
          <a:p>
            <a:r>
              <a:rPr lang="en-AU" dirty="0"/>
              <a:t>CLICK TO EDIT </a:t>
            </a:r>
            <a:br>
              <a:rPr lang="en-AU" dirty="0"/>
            </a:br>
            <a:r>
              <a:rPr lang="en-AU" dirty="0"/>
              <a:t>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92101" y="2634749"/>
            <a:ext cx="3107399" cy="2014887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Date Placeholder 1"/>
          <p:cNvSpPr>
            <a:spLocks noGrp="1"/>
          </p:cNvSpPr>
          <p:nvPr>
            <p:ph type="dt" sz="half" idx="10"/>
          </p:nvPr>
        </p:nvSpPr>
        <p:spPr>
          <a:xfrm>
            <a:off x="315310" y="4767263"/>
            <a:ext cx="660400" cy="273844"/>
          </a:xfrm>
        </p:spPr>
        <p:txBody>
          <a:bodyPr/>
          <a:lstStyle/>
          <a:p>
            <a:fld id="{107A754A-6C51-D341-A149-471A26FF6601}" type="datetimeFigureOut">
              <a:rPr lang="en-US" smtClean="0"/>
              <a:t>5/25/21</a:t>
            </a:fld>
            <a:endParaRPr lang="en-US"/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1599" y="4767263"/>
            <a:ext cx="1462087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9574" y="4767263"/>
            <a:ext cx="572599" cy="273844"/>
          </a:xfrm>
        </p:spPr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2713639"/>
            <a:ext cx="4182872" cy="1935998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  <a:effectLst/>
        </p:spPr>
        <p:txBody>
          <a:bodyPr lIns="180000" tIns="180000" rIns="180000" bIns="180000" numCol="1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661916" y="2713638"/>
            <a:ext cx="4182872" cy="1935998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</p:spPr>
        <p:txBody>
          <a:bodyPr lIns="180000" tIns="180000" rIns="180000" bIns="180000" numCol="1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F98EB-68C8-42AC-931C-FD986566C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72CA622C-7E91-478E-828D-F7F45E39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100" y="2713639"/>
            <a:ext cx="4182872" cy="1928608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</p:spPr>
        <p:txBody>
          <a:bodyPr lIns="180000" tIns="180000" rIns="180000" bIns="18000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b="1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 marL="227013" indent="-220663">
              <a:buFont typeface="ArialMT" charset="0"/>
              <a:buChar char="»"/>
              <a:tabLst/>
              <a:defRPr sz="140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 marL="446088" indent="-219075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 marL="673100" indent="-227013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 marL="939800" indent="-266700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5/25/21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4661916" y="2713639"/>
            <a:ext cx="4182872" cy="1928608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</p:spPr>
        <p:txBody>
          <a:bodyPr lIns="180000" tIns="180000" rIns="180000" bIns="18000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b="1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 marL="227013" indent="-220663">
              <a:buFont typeface="ArialMT" charset="0"/>
              <a:buChar char="»"/>
              <a:tabLst/>
              <a:defRPr sz="140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 marL="446088" indent="-219075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 marL="673100" indent="-227013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 marL="939800" indent="-266700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A0FCD-F595-41A0-8D38-FA058EA50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CD37A88-B6E2-4756-8092-344EE1B0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"/>
          <p:cNvSpPr>
            <a:spLocks noGrp="1"/>
          </p:cNvSpPr>
          <p:nvPr>
            <p:ph type="dt" sz="half" idx="10"/>
          </p:nvPr>
        </p:nvSpPr>
        <p:spPr>
          <a:xfrm>
            <a:off x="315310" y="4767263"/>
            <a:ext cx="660400" cy="273844"/>
          </a:xfrm>
        </p:spPr>
        <p:txBody>
          <a:bodyPr/>
          <a:lstStyle/>
          <a:p>
            <a:fld id="{107A754A-6C51-D341-A149-471A26FF6601}" type="datetimeFigureOut">
              <a:rPr lang="en-US" smtClean="0"/>
              <a:t>5/25/21</a:t>
            </a:fld>
            <a:endParaRPr lang="en-US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1599" y="4767263"/>
            <a:ext cx="1462087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9574" y="4767263"/>
            <a:ext cx="572599" cy="273844"/>
          </a:xfrm>
        </p:spPr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1B1A59-F1EC-4E63-A6A4-864F241E8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06F5B6F-5B7B-4891-89E3-7A43EA42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8253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5/25/21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311" y="1395248"/>
            <a:ext cx="3105807" cy="2858691"/>
          </a:xfrm>
        </p:spPr>
        <p:txBody>
          <a:bodyPr/>
          <a:lstStyle>
            <a:lvl1pPr marL="0" indent="0">
              <a:buNone/>
              <a:defRPr sz="1200"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673476" y="1395413"/>
            <a:ext cx="5172075" cy="2858691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00DA7-EE0D-43CF-A0BE-E8400BA83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37F2F078-0B7E-4FA5-9615-DA35016B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TITLE STYLE</a:t>
            </a:r>
            <a:endParaRPr lang="en-US" altLang="x-none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5310" y="4767263"/>
            <a:ext cx="660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91B8A020-3BEE-5249-9779-2686FB6AA113}" type="datetimeFigureOut">
              <a:rPr lang="en-US" smtClean="0"/>
              <a:pPr>
                <a:defRPr/>
              </a:pPr>
              <a:t>5/25/21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1599" y="4767263"/>
            <a:ext cx="146208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69574" y="4767263"/>
            <a:ext cx="572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B6764A33-73AA-5349-8BFB-68D105BC8D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7" r:id="rId3"/>
    <p:sldLayoutId id="2147483661" r:id="rId4"/>
    <p:sldLayoutId id="2147483669" r:id="rId5"/>
    <p:sldLayoutId id="2147483670" r:id="rId6"/>
    <p:sldLayoutId id="2147483660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39750" indent="-219075" algn="l" defTabSz="457200" rtl="0" eaLnBrk="0" fontAlgn="base" hangingPunct="0">
        <a:spcBef>
          <a:spcPct val="20000"/>
        </a:spcBef>
        <a:spcAft>
          <a:spcPct val="0"/>
        </a:spcAft>
        <a:buFont typeface="ArialMT" charset="0"/>
        <a:buChar char="–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760413" indent="-220663" algn="l" defTabSz="457200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–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025525" indent="-265113" algn="l" defTabSz="457200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–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292225" indent="-266700" algn="l" defTabSz="457200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–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17598" y="3980271"/>
            <a:ext cx="8085580" cy="866049"/>
          </a:xfrm>
        </p:spPr>
        <p:txBody>
          <a:bodyPr/>
          <a:lstStyle/>
          <a:p>
            <a:r>
              <a:rPr lang="en-US" dirty="0"/>
              <a:t>GROUP 58	</a:t>
            </a:r>
            <a:r>
              <a:rPr lang="en-US" sz="1800" dirty="0"/>
              <a:t>Chao JIA (958973), </a:t>
            </a:r>
            <a:r>
              <a:rPr lang="en-US" sz="1800" dirty="0" err="1"/>
              <a:t>Xiaojing</a:t>
            </a:r>
            <a:r>
              <a:rPr lang="en-US" sz="1800" dirty="0"/>
              <a:t> DUAN (1109353), Xin WEI (980496)</a:t>
            </a:r>
            <a:endParaRPr lang="en-US" dirty="0"/>
          </a:p>
          <a:p>
            <a:r>
              <a:rPr lang="en-US" dirty="0"/>
              <a:t>			</a:t>
            </a:r>
            <a:r>
              <a:rPr lang="en-US" dirty="0" err="1"/>
              <a:t>Yaran</a:t>
            </a:r>
            <a:r>
              <a:rPr lang="en-US" dirty="0"/>
              <a:t> SUN (859960), </a:t>
            </a:r>
            <a:r>
              <a:rPr lang="en-US" dirty="0" err="1"/>
              <a:t>Zhenkai</a:t>
            </a:r>
            <a:r>
              <a:rPr lang="en-US" dirty="0"/>
              <a:t> ZHANG (1076383)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4573" y="2019993"/>
            <a:ext cx="6511114" cy="1840031"/>
          </a:xfrm>
        </p:spPr>
        <p:txBody>
          <a:bodyPr/>
          <a:lstStyle/>
          <a:p>
            <a:r>
              <a:rPr lang="en-US" sz="4400" dirty="0"/>
              <a:t>The </a:t>
            </a:r>
            <a:r>
              <a:rPr lang="en-US" altLang="zh-CN" sz="4400" dirty="0"/>
              <a:t>U</a:t>
            </a:r>
            <a:r>
              <a:rPr lang="en-US" sz="4400" dirty="0"/>
              <a:t>niversity of Melbourne</a:t>
            </a:r>
            <a:br>
              <a:rPr lang="en-US" dirty="0"/>
            </a:br>
            <a:r>
              <a:rPr lang="en-US" sz="2800" dirty="0"/>
              <a:t>COMP90024 Cluster and Could Computing</a:t>
            </a:r>
            <a:br>
              <a:rPr lang="en-AU" sz="2800" dirty="0"/>
            </a:br>
            <a:r>
              <a:rPr lang="en-US" altLang="zh-CN" sz="2000" dirty="0"/>
              <a:t> </a:t>
            </a:r>
            <a:br>
              <a:rPr lang="en-US" altLang="zh-CN" sz="2000" dirty="0"/>
            </a:br>
            <a:r>
              <a:rPr lang="en-US" altLang="zh-CN" sz="2000" dirty="0"/>
              <a:t>-- City Analytics on the Cloud </a:t>
            </a:r>
            <a:br>
              <a:rPr lang="en-AU" sz="2000" dirty="0"/>
            </a:br>
            <a:endParaRPr lang="en-US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547027-2567-564E-B857-F1DBE5DE8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1093" y="1066261"/>
            <a:ext cx="6183023" cy="8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76" y="478901"/>
            <a:ext cx="6479628" cy="417173"/>
          </a:xfrm>
        </p:spPr>
        <p:txBody>
          <a:bodyPr/>
          <a:lstStyle/>
          <a:p>
            <a:r>
              <a:rPr lang="en-US" dirty="0">
                <a:cs typeface="Source Sans Pro" charset="0"/>
              </a:rPr>
              <a:t>System Design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142149-19CD-9F46-B13D-8597E92A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62" y="1153932"/>
            <a:ext cx="5340393" cy="39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8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07305" y="1555256"/>
            <a:ext cx="4182872" cy="2563590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Greater Capital City Region</a:t>
            </a:r>
          </a:p>
          <a:p>
            <a:pPr marL="0" indent="0" algn="ctr">
              <a:buNone/>
            </a:pPr>
            <a:endParaRPr lang="en-AU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dirty="0"/>
              <a:t>Median Income VS. Language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dirty="0"/>
              <a:t>Median Income VS. Covid Frequency Tweet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dirty="0"/>
              <a:t>Median Income VS. Sentiment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3"/>
          </p:nvPr>
        </p:nvSpPr>
        <p:spPr>
          <a:xfrm>
            <a:off x="4653825" y="1555257"/>
            <a:ext cx="4182872" cy="256358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 the Largest sub-State region (SA4)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dirty="0"/>
              <a:t>Median Income VS. Language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dirty="0"/>
              <a:t>Median Income VS. Covid Frequency Tweet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dirty="0"/>
              <a:t>Median Income VS. Sentiment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559676" y="478901"/>
            <a:ext cx="6479628" cy="417173"/>
          </a:xfrm>
        </p:spPr>
        <p:txBody>
          <a:bodyPr/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66838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32239" y="2517007"/>
            <a:ext cx="6511114" cy="1463264"/>
          </a:xfrm>
        </p:spPr>
        <p:txBody>
          <a:bodyPr/>
          <a:lstStyle/>
          <a:p>
            <a:pPr algn="ctr"/>
            <a:r>
              <a:rPr lang="en-US" altLang="zh-CN" sz="4400" dirty="0"/>
              <a:t>Thank</a:t>
            </a:r>
            <a:r>
              <a:rPr lang="zh-CN" altLang="en-US" sz="4400" dirty="0"/>
              <a:t> </a:t>
            </a:r>
            <a:r>
              <a:rPr lang="en-US" altLang="zh-CN" sz="4400" dirty="0"/>
              <a:t>you!</a:t>
            </a:r>
            <a:br>
              <a:rPr lang="en-US" altLang="zh-CN" sz="4400" dirty="0"/>
            </a:br>
            <a:br>
              <a:rPr lang="en-AU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686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112</Words>
  <Application>Microsoft Macintosh PowerPoint</Application>
  <PresentationFormat>On-screen Show (16:9)</PresentationFormat>
  <Paragraphs>24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.AppleSystemUIFont</vt:lpstr>
      <vt:lpstr>ArialMT</vt:lpstr>
      <vt:lpstr>Arial</vt:lpstr>
      <vt:lpstr>Calibri</vt:lpstr>
      <vt:lpstr>Calibri Light</vt:lpstr>
      <vt:lpstr>Office Theme</vt:lpstr>
      <vt:lpstr>The University of Melbourne COMP90024 Cluster and Could Computing   -- City Analytics on the Cloud  </vt:lpstr>
      <vt:lpstr>System Design</vt:lpstr>
      <vt:lpstr>Scenarios</vt:lpstr>
      <vt:lpstr>Thank you!  </vt:lpstr>
    </vt:vector>
  </TitlesOfParts>
  <Company>The University of Melbourne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Davison</dc:creator>
  <cp:lastModifiedBy>chao jia</cp:lastModifiedBy>
  <cp:revision>120</cp:revision>
  <dcterms:created xsi:type="dcterms:W3CDTF">2016-04-28T07:03:09Z</dcterms:created>
  <dcterms:modified xsi:type="dcterms:W3CDTF">2021-05-24T19:53:56Z</dcterms:modified>
</cp:coreProperties>
</file>